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7" r:id="rId4"/>
  </p:sldIdLst>
  <p:sldSz cx="9144000" cy="6858000" type="screen4x3"/>
  <p:notesSz cx="6889750" cy="96710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00D66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60" y="-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6920-F7DD-4DF3-A8FC-8534A95DD47F}" type="datetimeFigureOut">
              <a:rPr lang="it-IT" smtClean="0"/>
              <a:pPr/>
              <a:t>11/04/2020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2DA6-69C0-473F-9A8F-030E3EDEB6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810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6920-F7DD-4DF3-A8FC-8534A95DD47F}" type="datetimeFigureOut">
              <a:rPr lang="it-IT" smtClean="0"/>
              <a:pPr/>
              <a:t>11/04/2020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2DA6-69C0-473F-9A8F-030E3EDEB6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1501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6920-F7DD-4DF3-A8FC-8534A95DD47F}" type="datetimeFigureOut">
              <a:rPr lang="it-IT" smtClean="0"/>
              <a:pPr/>
              <a:t>11/04/2020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2DA6-69C0-473F-9A8F-030E3EDEB6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7729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6920-F7DD-4DF3-A8FC-8534A95DD47F}" type="datetimeFigureOut">
              <a:rPr lang="it-IT" smtClean="0"/>
              <a:pPr/>
              <a:t>11/04/2020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2DA6-69C0-473F-9A8F-030E3EDEB6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98470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6920-F7DD-4DF3-A8FC-8534A95DD47F}" type="datetimeFigureOut">
              <a:rPr lang="it-IT" smtClean="0"/>
              <a:pPr/>
              <a:t>11/04/2020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2DA6-69C0-473F-9A8F-030E3EDEB6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29493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6920-F7DD-4DF3-A8FC-8534A95DD47F}" type="datetimeFigureOut">
              <a:rPr lang="it-IT" smtClean="0"/>
              <a:pPr/>
              <a:t>11/04/2020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2DA6-69C0-473F-9A8F-030E3EDEB6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378323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6920-F7DD-4DF3-A8FC-8534A95DD47F}" type="datetimeFigureOut">
              <a:rPr lang="it-IT" smtClean="0"/>
              <a:pPr/>
              <a:t>11/04/2020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2DA6-69C0-473F-9A8F-030E3EDEB6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74343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6920-F7DD-4DF3-A8FC-8534A95DD47F}" type="datetimeFigureOut">
              <a:rPr lang="it-IT" smtClean="0"/>
              <a:pPr/>
              <a:t>11/04/2020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2DA6-69C0-473F-9A8F-030E3EDEB6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755901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6920-F7DD-4DF3-A8FC-8534A95DD47F}" type="datetimeFigureOut">
              <a:rPr lang="it-IT" smtClean="0"/>
              <a:pPr/>
              <a:t>11/04/2020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2DA6-69C0-473F-9A8F-030E3EDEB6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8416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6920-F7DD-4DF3-A8FC-8534A95DD47F}" type="datetimeFigureOut">
              <a:rPr lang="it-IT" smtClean="0"/>
              <a:pPr/>
              <a:t>11/04/2020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2DA6-69C0-473F-9A8F-030E3EDEB6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6536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6920-F7DD-4DF3-A8FC-8534A95DD47F}" type="datetimeFigureOut">
              <a:rPr lang="it-IT" smtClean="0"/>
              <a:pPr/>
              <a:t>11/04/2020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2DA6-69C0-473F-9A8F-030E3EDEB6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1595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A6920-F7DD-4DF3-A8FC-8534A95DD47F}" type="datetimeFigureOut">
              <a:rPr lang="it-IT" smtClean="0"/>
              <a:pPr/>
              <a:t>11/04/2020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2DA6-69C0-473F-9A8F-030E3EDEB67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0944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iapositiva_di_Microsoft_Office_PowerPoint1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5F173.1327188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arrotondato 11"/>
          <p:cNvSpPr/>
          <p:nvPr/>
        </p:nvSpPr>
        <p:spPr>
          <a:xfrm>
            <a:off x="251520" y="692696"/>
            <a:ext cx="8712000" cy="561662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19100" algn="l"/>
              </a:tabLst>
            </a:pPr>
            <a:endParaRPr lang="en-US" sz="1600" b="1" dirty="0" smtClean="0">
              <a:solidFill>
                <a:schemeClr val="tx1"/>
              </a:solidFill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19100" algn="l"/>
              </a:tabLst>
            </a:pP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Lavarsi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spesso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le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mani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</a:tabLst>
            </a:pPr>
            <a:r>
              <a:rPr lang="en-US" sz="1400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Si </a:t>
            </a:r>
            <a:r>
              <a:rPr lang="en-US" sz="1400" b="1" i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raccomanda</a:t>
            </a:r>
            <a:r>
              <a:rPr lang="en-US" sz="1400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di</a:t>
            </a:r>
            <a:r>
              <a:rPr lang="en-US" sz="1400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mettere</a:t>
            </a:r>
            <a:r>
              <a:rPr lang="en-US" sz="1400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a </a:t>
            </a:r>
            <a:r>
              <a:rPr lang="en-US" sz="1400" b="1" i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disposizione</a:t>
            </a:r>
            <a:r>
              <a:rPr lang="en-US" sz="1400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in </a:t>
            </a:r>
            <a:r>
              <a:rPr lang="en-US" sz="1400" b="1" i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tutti</a:t>
            </a:r>
            <a:r>
              <a:rPr lang="en-US" sz="1400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i</a:t>
            </a:r>
            <a:r>
              <a:rPr lang="en-US" sz="1400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locali</a:t>
            </a:r>
            <a:r>
              <a:rPr lang="en-US" sz="1400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pubblici</a:t>
            </a:r>
            <a:r>
              <a:rPr lang="en-US" sz="1400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,  </a:t>
            </a:r>
            <a:r>
              <a:rPr lang="en-US" sz="1400" b="1" i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palestre</a:t>
            </a:r>
            <a:r>
              <a:rPr lang="en-US" sz="1400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, </a:t>
            </a:r>
            <a:r>
              <a:rPr lang="en-US" sz="1400" b="1" i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supermercati</a:t>
            </a:r>
            <a:r>
              <a:rPr lang="en-US" sz="1400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, </a:t>
            </a:r>
            <a:r>
              <a:rPr lang="en-US" sz="1400" b="1" i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farmacie</a:t>
            </a:r>
            <a:r>
              <a:rPr lang="en-US" sz="1400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e </a:t>
            </a:r>
            <a:r>
              <a:rPr lang="en-US" sz="1400" b="1" i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altri</a:t>
            </a:r>
            <a:r>
              <a:rPr lang="en-US" sz="1400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luoghi</a:t>
            </a:r>
            <a:r>
              <a:rPr lang="en-US" sz="1400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di</a:t>
            </a:r>
            <a:r>
              <a:rPr lang="en-US" sz="1400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aggregazione</a:t>
            </a:r>
            <a:r>
              <a:rPr lang="en-US" sz="1400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, </a:t>
            </a:r>
            <a:r>
              <a:rPr lang="en-US" sz="1400" b="1" i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soluzioni</a:t>
            </a:r>
            <a:r>
              <a:rPr lang="en-US" sz="1400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idroalcoliche</a:t>
            </a:r>
            <a:r>
              <a:rPr lang="en-US" sz="1400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per </a:t>
            </a:r>
            <a:r>
              <a:rPr lang="en-US" sz="1400" b="1" i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il</a:t>
            </a:r>
            <a:r>
              <a:rPr lang="en-US" sz="1400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lavaggio</a:t>
            </a:r>
            <a:r>
              <a:rPr lang="en-US" sz="1400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 </a:t>
            </a:r>
            <a:r>
              <a:rPr lang="en-US" sz="1400" b="1" i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delle</a:t>
            </a:r>
            <a:r>
              <a:rPr lang="en-US" sz="1400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b="1" i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mani</a:t>
            </a:r>
            <a:r>
              <a:rPr lang="en-US" sz="14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19100" algn="l"/>
              </a:tabLst>
            </a:pPr>
            <a:endParaRPr lang="it-IT" sz="8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19100" algn="l"/>
              </a:tabLst>
            </a:pP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Evitare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il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contatto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ravvicinato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con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persone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che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soffrono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infezioni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respiratorie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acute.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19100" algn="l"/>
              </a:tabLst>
            </a:pPr>
            <a:endParaRPr lang="it-IT" sz="8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19100" algn="l"/>
              </a:tabLst>
            </a:pP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Evitare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abbracci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e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strette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mano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19100" algn="l"/>
              </a:tabLst>
            </a:pPr>
            <a:endParaRPr lang="it-IT" sz="8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19100" algn="l"/>
              </a:tabLst>
            </a:pP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Mantenere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,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nei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contatti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sociali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,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una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distanza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interpersonale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almeno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un metro.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19100" algn="l"/>
              </a:tabLst>
            </a:pPr>
            <a:endParaRPr lang="it-IT" sz="8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19100" algn="l"/>
              </a:tabLst>
            </a:pP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Praticare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l'igiene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respiratoria</a:t>
            </a:r>
            <a:endParaRPr lang="en-US" sz="1600" b="1" dirty="0" smtClean="0">
              <a:solidFill>
                <a:schemeClr val="tx1"/>
              </a:solidFill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</a:tabLst>
            </a:pPr>
            <a:r>
              <a:rPr lang="en-US" sz="1600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(</a:t>
            </a:r>
            <a:r>
              <a:rPr lang="en-US" sz="1600" b="1" i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starnutire</a:t>
            </a:r>
            <a:r>
              <a:rPr lang="en-US" sz="1600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e/o </a:t>
            </a:r>
            <a:r>
              <a:rPr lang="en-US" sz="1600" b="1" i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tossire</a:t>
            </a:r>
            <a:r>
              <a:rPr lang="en-US" sz="1600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in un </a:t>
            </a:r>
            <a:r>
              <a:rPr lang="en-US" sz="1600" b="1" i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fazzoletto</a:t>
            </a:r>
            <a:endParaRPr lang="en-US" sz="1600" b="1" i="1" dirty="0" smtClean="0">
              <a:solidFill>
                <a:schemeClr val="tx1"/>
              </a:solidFill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</a:tabLst>
            </a:pPr>
            <a:r>
              <a:rPr lang="en-US" sz="1600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i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evitando</a:t>
            </a:r>
            <a:r>
              <a:rPr lang="en-US" sz="1600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i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il</a:t>
            </a:r>
            <a:r>
              <a:rPr lang="en-US" sz="1600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i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contatto</a:t>
            </a:r>
            <a:r>
              <a:rPr lang="en-US" sz="1600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i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delle</a:t>
            </a:r>
            <a:r>
              <a:rPr lang="en-US" sz="1600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i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mani</a:t>
            </a:r>
            <a:r>
              <a:rPr lang="en-US" sz="1600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con le </a:t>
            </a:r>
            <a:r>
              <a:rPr lang="en-US" sz="1600" b="1" i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secrezioni</a:t>
            </a:r>
            <a:r>
              <a:rPr lang="en-US" sz="1600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i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respiratorie</a:t>
            </a:r>
            <a:r>
              <a:rPr lang="en-US" sz="1600" b="1" i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)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19100" algn="l"/>
              </a:tabLst>
            </a:pPr>
            <a:endParaRPr lang="it-IT" sz="8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19100" algn="l"/>
              </a:tabLst>
            </a:pP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Evitare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l'uso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promiscuo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bottiglie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e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bicchieri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, in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particolare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durante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l'attività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sportiva</a:t>
            </a:r>
            <a:endParaRPr lang="en-US" sz="1600" b="1" dirty="0" smtClean="0">
              <a:solidFill>
                <a:schemeClr val="tx1"/>
              </a:solidFill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19100" algn="l"/>
              </a:tabLst>
            </a:pPr>
            <a:endParaRPr lang="en-US" sz="800" b="1" dirty="0" smtClean="0">
              <a:solidFill>
                <a:schemeClr val="tx1"/>
              </a:solidFill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19100" algn="l"/>
              </a:tabLst>
            </a:pP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Non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toccarsi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occhi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,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naso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e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bocca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con le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mani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19100" algn="l"/>
              </a:tabLst>
            </a:pPr>
            <a:endParaRPr lang="it-IT" sz="8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19100" algn="l"/>
              </a:tabLst>
            </a:pP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Coprirsi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bocca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e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naso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se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si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starnutisce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o 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tossisce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19100" algn="l"/>
              </a:tabLst>
            </a:pPr>
            <a:endParaRPr lang="it-IT" sz="8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19100" algn="l"/>
              </a:tabLst>
            </a:pP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Non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prendere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farmaci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antivirali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e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antibiotici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, a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meno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che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siano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prescritti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dal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medico.</a:t>
            </a:r>
            <a:endParaRPr lang="it-IT" sz="16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19100" algn="l"/>
              </a:tabLst>
            </a:pPr>
            <a:endParaRPr lang="en-US" sz="800" b="1" dirty="0" smtClean="0">
              <a:solidFill>
                <a:schemeClr val="tx1"/>
              </a:solidFill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19100" algn="l"/>
              </a:tabLst>
            </a:pP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Pulire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le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superfici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con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disinfettanti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a base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di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cloro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o </a:t>
            </a:r>
            <a:r>
              <a:rPr lang="en-US" sz="1600" b="1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alcol</a:t>
            </a:r>
            <a:r>
              <a:rPr lang="en-US" sz="1600" b="1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.</a:t>
            </a:r>
            <a:endParaRPr lang="en-US" sz="16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ctr"/>
            <a:endParaRPr lang="it-IT" sz="1400" dirty="0">
              <a:latin typeface="Arial Black" pitchFamily="34" charset="0"/>
            </a:endParaRPr>
          </a:p>
        </p:txBody>
      </p:sp>
      <p:sp>
        <p:nvSpPr>
          <p:cNvPr id="18" name="Rettangolo arrotondato 17"/>
          <p:cNvSpPr/>
          <p:nvPr/>
        </p:nvSpPr>
        <p:spPr>
          <a:xfrm>
            <a:off x="2409670" y="116632"/>
            <a:ext cx="4395700" cy="1071736"/>
          </a:xfrm>
          <a:prstGeom prst="roundRect">
            <a:avLst/>
          </a:prstGeom>
          <a:solidFill>
            <a:srgbClr val="00B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 Black" pitchFamily="34" charset="0"/>
              </a:rPr>
              <a:t>MISURE DI PREVENZIONE IGIENICO SANITARIE </a:t>
            </a:r>
            <a:endParaRPr lang="it-IT" b="1" dirty="0">
              <a:latin typeface="Arial Black" pitchFamily="34" charset="0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3927394" y="6021288"/>
            <a:ext cx="1360252" cy="553632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000" b="1" dirty="0">
              <a:latin typeface="Arial Black" pitchFamily="34" charset="0"/>
            </a:endParaRPr>
          </a:p>
        </p:txBody>
      </p:sp>
      <p:pic>
        <p:nvPicPr>
          <p:cNvPr id="7" name="Immagin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38375" y="6055671"/>
            <a:ext cx="938290" cy="4696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51520" y="135175"/>
          <a:ext cx="8712968" cy="6521631"/>
        </p:xfrm>
        <a:graphic>
          <a:graphicData uri="http://schemas.openxmlformats.org/presentationml/2006/ole">
            <p:oleObj spid="_x0000_s1026" name="Diapositiva" r:id="rId3" imgW="3282832" imgH="2462921" progId="PowerPoint.Slide.12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cid:image001.jpg@01D5F173.13271880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-762000" y="-366183"/>
            <a:ext cx="10668000" cy="75903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158</Words>
  <Application>Microsoft Office PowerPoint</Application>
  <PresentationFormat>Presentazione su schermo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5" baseType="lpstr">
      <vt:lpstr>Tema di Office</vt:lpstr>
      <vt:lpstr>Diapositiva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giulia</dc:creator>
  <cp:lastModifiedBy>Utente</cp:lastModifiedBy>
  <cp:revision>28</cp:revision>
  <cp:lastPrinted>2020-03-02T08:29:45Z</cp:lastPrinted>
  <dcterms:created xsi:type="dcterms:W3CDTF">2020-03-02T07:42:27Z</dcterms:created>
  <dcterms:modified xsi:type="dcterms:W3CDTF">2020-04-11T19:25:46Z</dcterms:modified>
</cp:coreProperties>
</file>